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64" r:id="rId6"/>
    <p:sldId id="259" r:id="rId7"/>
    <p:sldId id="262" r:id="rId8"/>
    <p:sldId id="261" r:id="rId9"/>
    <p:sldId id="265" r:id="rId10"/>
    <p:sldId id="266" r:id="rId11"/>
    <p:sldId id="267" r:id="rId12"/>
    <p:sldId id="270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2025/8/19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2025/8/19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2025/8/19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2025/8/19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2025/8/19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2025/8/19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2025/8/19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2025/8/19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2025/8/19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2025/8/19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2025/8/19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574D2-5D6D-4B3D-86F7-01F1A3343D33}" type="datetimeFigureOut">
              <a:rPr lang="zh-TW" altLang="en-US" smtClean="0"/>
              <a:pPr/>
              <a:t>2025/8/19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k9-mcagk1u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9-mcagk1u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午餐注意事項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忠孝國中午餐工作小組</a:t>
            </a:r>
            <a:endParaRPr lang="en-US" altLang="zh-TW" dirty="0"/>
          </a:p>
          <a:p>
            <a:r>
              <a:rPr lang="en-US" altLang="zh-TW" dirty="0" smtClean="0"/>
              <a:t>2025/08/21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午餐教育影片觀賞及省思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dirty="0"/>
              <a:t>接下來我們就來觀賞</a:t>
            </a:r>
            <a:r>
              <a:rPr lang="en-US" altLang="zh-TW" dirty="0"/>
              <a:t>《</a:t>
            </a:r>
            <a:r>
              <a:rPr lang="zh-TW" altLang="en-US" dirty="0"/>
              <a:t>忠孝國中新生營養午餐教育訓練影片</a:t>
            </a:r>
            <a:r>
              <a:rPr lang="en-US" altLang="zh-TW" dirty="0"/>
              <a:t>》 </a:t>
            </a:r>
            <a:r>
              <a:rPr lang="zh-TW" altLang="en-US" dirty="0"/>
              <a:t>，本影片含括防疫前後時期，各班可自行斟酌調整。</a:t>
            </a:r>
            <a:endParaRPr lang="en-US" altLang="zh-TW" dirty="0">
              <a:hlinkClick r:id="rId2"/>
            </a:endParaRPr>
          </a:p>
          <a:p>
            <a:endParaRPr lang="en-US" altLang="zh-TW" dirty="0">
              <a:hlinkClick r:id="rId2"/>
            </a:endParaRPr>
          </a:p>
          <a:p>
            <a:endParaRPr lang="en-US" altLang="zh-TW" dirty="0">
              <a:hlinkClick r:id="rId2"/>
            </a:endParaRPr>
          </a:p>
          <a:p>
            <a:endParaRPr lang="en-US" altLang="zh-TW" dirty="0">
              <a:hlinkClick r:id="rId2"/>
            </a:endParaRPr>
          </a:p>
          <a:p>
            <a:endParaRPr lang="zh-TW" altLang="en-US" dirty="0"/>
          </a:p>
        </p:txBody>
      </p:sp>
      <p:pic>
        <p:nvPicPr>
          <p:cNvPr id="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9398" t="22314" r="38383" b="31030"/>
          <a:stretch>
            <a:fillRect/>
          </a:stretch>
        </p:blipFill>
        <p:spPr bwMode="auto">
          <a:xfrm>
            <a:off x="1547664" y="2924944"/>
            <a:ext cx="5760640" cy="358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午餐教育相關影片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忠孝國中新生營養午餐教育訓練影片</a:t>
            </a:r>
            <a:endParaRPr lang="en-US" altLang="zh-TW" dirty="0"/>
          </a:p>
          <a:p>
            <a:r>
              <a:rPr lang="en-US" altLang="zh-TW" sz="2400" dirty="0">
                <a:hlinkClick r:id="rId2"/>
              </a:rPr>
              <a:t>https://</a:t>
            </a:r>
            <a:r>
              <a:rPr lang="en-US" altLang="zh-TW" sz="2400" dirty="0" smtClean="0">
                <a:hlinkClick r:id="rId2"/>
              </a:rPr>
              <a:t>www.youtube.com/watch?v=k9-mcagk1ug</a:t>
            </a:r>
            <a:endParaRPr lang="en-US" altLang="zh-TW" sz="2400" dirty="0" smtClean="0"/>
          </a:p>
          <a:p>
            <a:pPr algn="ctr"/>
            <a:r>
              <a:rPr lang="zh-TW" altLang="en-US" dirty="0" smtClean="0"/>
              <a:t>請各位同學務必要好好的吃飯唷！</a:t>
            </a:r>
            <a:r>
              <a:rPr lang="zh-TW" altLang="en-US" dirty="0" smtClean="0"/>
              <a:t>！</a:t>
            </a:r>
            <a:endParaRPr lang="en-US" altLang="zh-TW" dirty="0" smtClean="0"/>
          </a:p>
          <a:p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/>
              <a:t>教育部－我的健康餐盤口訣</a:t>
            </a:r>
            <a:endParaRPr lang="en-US" altLang="zh-TW" dirty="0" smtClean="0"/>
          </a:p>
          <a:p>
            <a:pPr algn="ctr"/>
            <a:r>
              <a:rPr lang="zh-TW" altLang="en-US" sz="2400" dirty="0" smtClean="0"/>
              <a:t>每天</a:t>
            </a:r>
            <a:r>
              <a:rPr lang="zh-TW" altLang="en-US" sz="2400" dirty="0" smtClean="0"/>
              <a:t>早晚一杯奶</a:t>
            </a:r>
            <a:r>
              <a:rPr lang="zh-TW" altLang="en-US" sz="2400" dirty="0" smtClean="0"/>
              <a:t>、每</a:t>
            </a:r>
            <a:r>
              <a:rPr lang="zh-TW" altLang="en-US" sz="2400" dirty="0" smtClean="0"/>
              <a:t>餐水果</a:t>
            </a:r>
            <a:r>
              <a:rPr lang="zh-TW" altLang="en-US" sz="2400" smtClean="0"/>
              <a:t>拳頭</a:t>
            </a:r>
            <a:r>
              <a:rPr lang="zh-TW" altLang="en-US" sz="2400" smtClean="0"/>
              <a:t>大</a:t>
            </a:r>
            <a:endParaRPr lang="en-US" altLang="zh-TW" sz="2400" dirty="0" smtClean="0"/>
          </a:p>
          <a:p>
            <a:pPr algn="ctr"/>
            <a:r>
              <a:rPr lang="zh-TW" altLang="en-US" sz="2400" dirty="0" smtClean="0"/>
              <a:t>菜</a:t>
            </a:r>
            <a:r>
              <a:rPr lang="zh-TW" altLang="en-US" sz="2400" dirty="0" smtClean="0"/>
              <a:t>比水果多一點</a:t>
            </a:r>
            <a:r>
              <a:rPr lang="zh-TW" altLang="en-US" sz="2400" dirty="0" smtClean="0"/>
              <a:t>、飯</a:t>
            </a:r>
            <a:r>
              <a:rPr lang="zh-TW" altLang="en-US" sz="2400" dirty="0" smtClean="0"/>
              <a:t>跟蔬菜一樣</a:t>
            </a:r>
            <a:r>
              <a:rPr lang="zh-TW" altLang="en-US" sz="2400" dirty="0" smtClean="0"/>
              <a:t>多</a:t>
            </a:r>
            <a:endParaRPr lang="en-US" altLang="zh-TW" sz="2400" dirty="0" smtClean="0"/>
          </a:p>
          <a:p>
            <a:pPr algn="ctr"/>
            <a:r>
              <a:rPr lang="zh-TW" altLang="en-US" sz="2400" dirty="0" smtClean="0"/>
              <a:t>豆</a:t>
            </a:r>
            <a:r>
              <a:rPr lang="zh-TW" altLang="en-US" sz="2400" dirty="0" smtClean="0"/>
              <a:t>魚蛋肉一掌心</a:t>
            </a:r>
            <a:r>
              <a:rPr lang="zh-TW" altLang="en-US" sz="2400" dirty="0" smtClean="0"/>
              <a:t>、堅果</a:t>
            </a:r>
            <a:r>
              <a:rPr lang="zh-TW" altLang="en-US" sz="2400" dirty="0" smtClean="0"/>
              <a:t>種子一茶匙</a:t>
            </a:r>
            <a:endParaRPr lang="en-US" altLang="zh-TW" sz="2400" dirty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4176463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學習良好用餐禮儀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落實衛生好習慣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endParaRPr lang="zh-TW" altLang="en-US" sz="1100" dirty="0"/>
          </a:p>
        </p:txBody>
      </p:sp>
      <p:pic>
        <p:nvPicPr>
          <p:cNvPr id="5" name="圖片 4" descr="1662017527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8028384" cy="446021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237384" y="2420888"/>
            <a:ext cx="2584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zh-TW" alt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POP1體W7" pitchFamily="81" charset="-120"/>
                <a:ea typeface="華康POP1體W7" pitchFamily="81" charset="-120"/>
              </a:rPr>
              <a:t>呷奔囉</a:t>
            </a:r>
            <a:r>
              <a:rPr lang="en-US" altLang="zh-TW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POP1體W7" pitchFamily="81" charset="-120"/>
                <a:ea typeface="華康POP1體W7" pitchFamily="81" charset="-120"/>
              </a:rPr>
              <a:t>!</a:t>
            </a:r>
            <a:endParaRPr lang="zh-TW" alt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華康POP1體W7" pitchFamily="81" charset="-120"/>
              <a:ea typeface="華康POP1體W7" pitchFamily="81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抬餐桶</a:t>
            </a:r>
            <a:r>
              <a:rPr lang="zh-TW" altLang="en-US" dirty="0"/>
              <a:t>注意事項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(1)</a:t>
            </a:r>
            <a:r>
              <a:rPr lang="zh-TW" altLang="en-US" dirty="0"/>
              <a:t>由導師指定</a:t>
            </a:r>
            <a:r>
              <a:rPr lang="en-US" altLang="zh-TW" dirty="0"/>
              <a:t>8</a:t>
            </a:r>
            <a:r>
              <a:rPr lang="zh-TW" altLang="en-US" dirty="0"/>
              <a:t>人抬</a:t>
            </a:r>
            <a:r>
              <a:rPr lang="zh-TW" altLang="en-US" dirty="0" smtClean="0"/>
              <a:t>餐</a:t>
            </a:r>
            <a:r>
              <a:rPr lang="en-US" altLang="zh-TW" dirty="0" smtClean="0"/>
              <a:t>(</a:t>
            </a:r>
            <a:r>
              <a:rPr lang="zh-TW" altLang="en-US" dirty="0" smtClean="0"/>
              <a:t>主食桶*</a:t>
            </a:r>
            <a:r>
              <a:rPr lang="en-US" altLang="zh-TW" dirty="0" smtClean="0"/>
              <a:t>1</a:t>
            </a:r>
            <a:r>
              <a:rPr lang="zh-TW" altLang="en-US" dirty="0" smtClean="0"/>
              <a:t>、菜桶*</a:t>
            </a:r>
            <a:r>
              <a:rPr lang="en-US" altLang="zh-TW" dirty="0" smtClean="0"/>
              <a:t>2</a:t>
            </a:r>
            <a:r>
              <a:rPr lang="zh-TW" altLang="en-US" dirty="0" smtClean="0"/>
              <a:t>、湯桶*</a:t>
            </a:r>
            <a:r>
              <a:rPr lang="en-US" altLang="zh-TW" dirty="0" smtClean="0"/>
              <a:t>1)</a:t>
            </a:r>
            <a:r>
              <a:rPr lang="zh-TW" altLang="en-US" dirty="0" smtClean="0"/>
              <a:t>。</a:t>
            </a:r>
            <a:r>
              <a:rPr lang="zh-TW" altLang="zh-TW" dirty="0"/>
              <a:t>抬餐</a:t>
            </a:r>
            <a:r>
              <a:rPr lang="zh-TW" altLang="en-US" dirty="0"/>
              <a:t>前，</a:t>
            </a:r>
            <a:r>
              <a:rPr lang="zh-TW" altLang="zh-TW" dirty="0"/>
              <a:t>抬餐桶同學務必</a:t>
            </a:r>
            <a:r>
              <a:rPr lang="zh-TW" altLang="en-US" dirty="0"/>
              <a:t>先</a:t>
            </a:r>
            <a:r>
              <a:rPr lang="zh-TW" altLang="zh-TW" dirty="0"/>
              <a:t>洗手</a:t>
            </a:r>
            <a:r>
              <a:rPr lang="zh-TW" altLang="en-US" dirty="0"/>
              <a:t>或</a:t>
            </a:r>
            <a:r>
              <a:rPr lang="zh-TW" altLang="zh-TW" dirty="0"/>
              <a:t>用酒精消毒雙手。</a:t>
            </a:r>
          </a:p>
          <a:p>
            <a:endParaRPr lang="zh-TW" altLang="zh-TW" dirty="0"/>
          </a:p>
          <a:p>
            <a:endParaRPr lang="zh-TW" altLang="en-US" dirty="0"/>
          </a:p>
        </p:txBody>
      </p:sp>
      <p:pic>
        <p:nvPicPr>
          <p:cNvPr id="5" name="圖片 4" descr="洗手so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140968"/>
            <a:ext cx="2771093" cy="2078789"/>
          </a:xfrm>
          <a:prstGeom prst="rect">
            <a:avLst/>
          </a:prstGeom>
        </p:spPr>
      </p:pic>
      <p:pic>
        <p:nvPicPr>
          <p:cNvPr id="6" name="圖片 5" descr="沖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140529"/>
            <a:ext cx="2784266" cy="2088671"/>
          </a:xfrm>
          <a:prstGeom prst="rect">
            <a:avLst/>
          </a:prstGeom>
        </p:spPr>
      </p:pic>
      <p:pic>
        <p:nvPicPr>
          <p:cNvPr id="7" name="圖片 6" descr="用酒精消毒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068960"/>
            <a:ext cx="2194203" cy="29249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一年級抬餐位置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TW" altLang="en-US" b="1" dirty="0"/>
              <a:t> </a:t>
            </a:r>
            <a:r>
              <a:rPr lang="en-US" altLang="zh-TW" b="1" dirty="0"/>
              <a:t>101-104:</a:t>
            </a:r>
            <a:r>
              <a:rPr lang="zh-TW" altLang="en-US" dirty="0"/>
              <a:t> 一樓 學務處旁</a:t>
            </a:r>
            <a:endParaRPr lang="en-US" altLang="zh-TW" dirty="0"/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endParaRPr lang="en-US" altLang="zh-TW" dirty="0"/>
          </a:p>
          <a:p>
            <a:endParaRPr lang="en-US" altLang="zh-TW" dirty="0"/>
          </a:p>
          <a:p>
            <a:pPr>
              <a:buNone/>
            </a:pP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15" name="圖片 14" descr="S__134676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276872"/>
            <a:ext cx="4644008" cy="34830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一年級抬餐位置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/>
          <a:lstStyle/>
          <a:p>
            <a:r>
              <a:rPr lang="en-US" altLang="zh-TW" b="1" dirty="0" smtClean="0"/>
              <a:t>105-111:</a:t>
            </a:r>
            <a:r>
              <a:rPr lang="zh-TW" altLang="en-US" dirty="0" smtClean="0"/>
              <a:t> </a:t>
            </a:r>
            <a:r>
              <a:rPr lang="zh-TW" altLang="en-US" dirty="0"/>
              <a:t>三樓 專任辦公室外面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  <a:p>
            <a:pPr>
              <a:buNone/>
            </a:pPr>
            <a:endParaRPr lang="zh-TW" altLang="en-US" dirty="0"/>
          </a:p>
        </p:txBody>
      </p:sp>
      <p:grpSp>
        <p:nvGrpSpPr>
          <p:cNvPr id="15" name="群組 14"/>
          <p:cNvGrpSpPr/>
          <p:nvPr/>
        </p:nvGrpSpPr>
        <p:grpSpPr>
          <a:xfrm>
            <a:off x="1403648" y="1844824"/>
            <a:ext cx="6120680" cy="4591546"/>
            <a:chOff x="1403648" y="1844824"/>
            <a:chExt cx="6120680" cy="4591546"/>
          </a:xfrm>
        </p:grpSpPr>
        <p:pic>
          <p:nvPicPr>
            <p:cNvPr id="10" name="圖片 9" descr="20102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3648" y="1844824"/>
              <a:ext cx="6120680" cy="4591546"/>
            </a:xfrm>
            <a:prstGeom prst="rect">
              <a:avLst/>
            </a:prstGeom>
          </p:spPr>
        </p:pic>
        <p:grpSp>
          <p:nvGrpSpPr>
            <p:cNvPr id="14" name="群組 13"/>
            <p:cNvGrpSpPr/>
            <p:nvPr/>
          </p:nvGrpSpPr>
          <p:grpSpPr>
            <a:xfrm>
              <a:off x="2281899" y="2924944"/>
              <a:ext cx="3901457" cy="2893880"/>
              <a:chOff x="2281899" y="2924944"/>
              <a:chExt cx="3901457" cy="2893880"/>
            </a:xfrm>
          </p:grpSpPr>
          <p:sp>
            <p:nvSpPr>
              <p:cNvPr id="11" name="圓角矩形 10"/>
              <p:cNvSpPr/>
              <p:nvPr/>
            </p:nvSpPr>
            <p:spPr>
              <a:xfrm rot="19558827">
                <a:off x="4904860" y="4386738"/>
                <a:ext cx="1278496" cy="293949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600" dirty="0"/>
                  <a:t>預定抬餐區</a:t>
                </a:r>
              </a:p>
            </p:txBody>
          </p:sp>
          <p:sp>
            <p:nvSpPr>
              <p:cNvPr id="12" name="圓角矩形 11"/>
              <p:cNvSpPr/>
              <p:nvPr/>
            </p:nvSpPr>
            <p:spPr>
              <a:xfrm rot="19709686">
                <a:off x="2281899" y="5500492"/>
                <a:ext cx="2781612" cy="318332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/>
                  <a:t>預定抬餐區</a:t>
                </a:r>
              </a:p>
            </p:txBody>
          </p:sp>
          <p:sp>
            <p:nvSpPr>
              <p:cNvPr id="13" name="文字方塊 12"/>
              <p:cNvSpPr txBox="1"/>
              <p:nvPr/>
            </p:nvSpPr>
            <p:spPr>
              <a:xfrm>
                <a:off x="4211960" y="2924944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>
                    <a:solidFill>
                      <a:srgbClr val="C00000"/>
                    </a:solidFill>
                    <a:latin typeface="+mj-ea"/>
                    <a:ea typeface="+mj-ea"/>
                  </a:rPr>
                  <a:t>專任辦公室</a:t>
                </a: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抬餐桶</a:t>
            </a:r>
            <a:r>
              <a:rPr lang="zh-TW" altLang="en-US" dirty="0"/>
              <a:t>注意事項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(2)</a:t>
            </a:r>
            <a:r>
              <a:rPr lang="zh-TW" altLang="zh-TW" dirty="0"/>
              <a:t>抬餐桶途中禁止嬉戲及掀開餐桶。</a:t>
            </a:r>
          </a:p>
          <a:p>
            <a:endParaRPr lang="zh-TW" altLang="zh-TW" dirty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5" name="圖片 4" descr="P_20220830_115955.jpg"/>
          <p:cNvPicPr>
            <a:picLocks noChangeAspect="1"/>
          </p:cNvPicPr>
          <p:nvPr/>
        </p:nvPicPr>
        <p:blipFill>
          <a:blip r:embed="rId2" cstate="print"/>
          <a:srcRect l="17763"/>
          <a:stretch>
            <a:fillRect/>
          </a:stretch>
        </p:blipFill>
        <p:spPr>
          <a:xfrm>
            <a:off x="899592" y="3068960"/>
            <a:ext cx="3432380" cy="2736303"/>
          </a:xfrm>
          <a:prstGeom prst="rect">
            <a:avLst/>
          </a:prstGeom>
        </p:spPr>
      </p:pic>
      <p:pic>
        <p:nvPicPr>
          <p:cNvPr id="6" name="圖片 5" descr="P_20220830_1159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996952"/>
            <a:ext cx="3803914" cy="28529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班級內打菜及用餐</a:t>
            </a:r>
            <a:r>
              <a:rPr lang="zh-TW" altLang="en-US" dirty="0"/>
              <a:t>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(1)</a:t>
            </a:r>
            <a:r>
              <a:rPr lang="zh-TW" altLang="en-US" dirty="0"/>
              <a:t>同學</a:t>
            </a:r>
            <a:r>
              <a:rPr lang="zh-TW" altLang="zh-TW" dirty="0"/>
              <a:t>取餐之前請務必洗手</a:t>
            </a:r>
            <a:r>
              <a:rPr lang="zh-TW" altLang="en-US" dirty="0"/>
              <a:t>或</a:t>
            </a:r>
            <a:r>
              <a:rPr lang="zh-TW" altLang="zh-TW" dirty="0"/>
              <a:t>用酒精消毒雙手並戴口罩。</a:t>
            </a:r>
          </a:p>
          <a:p>
            <a:endParaRPr lang="zh-TW" altLang="en-US" dirty="0"/>
          </a:p>
        </p:txBody>
      </p:sp>
      <p:pic>
        <p:nvPicPr>
          <p:cNvPr id="4" name="圖片 3" descr="洗手so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140968"/>
            <a:ext cx="2771093" cy="2078789"/>
          </a:xfrm>
          <a:prstGeom prst="rect">
            <a:avLst/>
          </a:prstGeom>
        </p:spPr>
      </p:pic>
      <p:pic>
        <p:nvPicPr>
          <p:cNvPr id="5" name="圖片 4" descr="沖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140529"/>
            <a:ext cx="2784266" cy="2088671"/>
          </a:xfrm>
          <a:prstGeom prst="rect">
            <a:avLst/>
          </a:prstGeom>
        </p:spPr>
      </p:pic>
      <p:pic>
        <p:nvPicPr>
          <p:cNvPr id="6" name="圖片 5" descr="用酒精消毒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068960"/>
            <a:ext cx="2194203" cy="29249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TW" dirty="0"/>
              <a:t>班級內打菜及用餐</a:t>
            </a:r>
            <a:r>
              <a:rPr lang="zh-TW" altLang="en-US" dirty="0"/>
              <a:t>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en-US" altLang="zh-TW" dirty="0"/>
              <a:t>(2)</a:t>
            </a:r>
            <a:r>
              <a:rPr lang="zh-TW" altLang="zh-TW" dirty="0"/>
              <a:t>導師</a:t>
            </a:r>
            <a:r>
              <a:rPr lang="zh-TW" altLang="en-US" dirty="0"/>
              <a:t>可</a:t>
            </a:r>
            <a:r>
              <a:rPr lang="zh-TW" altLang="zh-TW" dirty="0"/>
              <a:t>指定同學統一為同學打菜</a:t>
            </a:r>
            <a:r>
              <a:rPr lang="zh-TW" altLang="en-US" dirty="0"/>
              <a:t>打湯</a:t>
            </a:r>
            <a:r>
              <a:rPr lang="zh-TW" altLang="zh-TW" dirty="0"/>
              <a:t>，打菜前</a:t>
            </a:r>
            <a:r>
              <a:rPr lang="zh-TW" altLang="en-US" dirty="0"/>
              <a:t>務必洗手或</a:t>
            </a:r>
            <a:r>
              <a:rPr lang="zh-TW" altLang="zh-TW" dirty="0"/>
              <a:t>用酒精消毒雙手。</a:t>
            </a:r>
          </a:p>
          <a:p>
            <a:endParaRPr lang="zh-TW" altLang="en-US" dirty="0"/>
          </a:p>
        </p:txBody>
      </p:sp>
      <p:pic>
        <p:nvPicPr>
          <p:cNvPr id="10" name="圖片 9" descr="P_20220830_1204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492896"/>
            <a:ext cx="4320480" cy="3240360"/>
          </a:xfrm>
          <a:prstGeom prst="rect">
            <a:avLst/>
          </a:prstGeom>
        </p:spPr>
      </p:pic>
      <p:pic>
        <p:nvPicPr>
          <p:cNvPr id="11" name="圖片 10" descr="用酒精消毒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420888"/>
            <a:ext cx="2644338" cy="35249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班級內打菜及用餐</a:t>
            </a:r>
            <a:r>
              <a:rPr lang="zh-TW" altLang="en-US" dirty="0"/>
              <a:t>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en-US" altLang="zh-TW" dirty="0"/>
              <a:t>(3)</a:t>
            </a:r>
            <a:r>
              <a:rPr lang="zh-TW" altLang="zh-TW" dirty="0"/>
              <a:t>排隊取餐禁止交談及嬉戲。</a:t>
            </a:r>
          </a:p>
          <a:p>
            <a:endParaRPr lang="zh-TW" altLang="en-US" dirty="0"/>
          </a:p>
        </p:txBody>
      </p:sp>
      <p:pic>
        <p:nvPicPr>
          <p:cNvPr id="7" name="圖片 6" descr="P_20220830_120627.jpg"/>
          <p:cNvPicPr>
            <a:picLocks noChangeAspect="1"/>
          </p:cNvPicPr>
          <p:nvPr/>
        </p:nvPicPr>
        <p:blipFill>
          <a:blip r:embed="rId2" cstate="print"/>
          <a:srcRect l="13557" t="24504" r="10382" b="3872"/>
          <a:stretch>
            <a:fillRect/>
          </a:stretch>
        </p:blipFill>
        <p:spPr>
          <a:xfrm>
            <a:off x="683567" y="2204864"/>
            <a:ext cx="3940978" cy="3169917"/>
          </a:xfrm>
          <a:prstGeom prst="rect">
            <a:avLst/>
          </a:prstGeom>
        </p:spPr>
      </p:pic>
      <p:pic>
        <p:nvPicPr>
          <p:cNvPr id="10" name="圖片 9" descr="1662015732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211815"/>
            <a:ext cx="3888432" cy="30893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zh-TW" altLang="en-US" dirty="0"/>
              <a:t>用餐後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</p:spPr>
        <p:txBody>
          <a:bodyPr/>
          <a:lstStyle/>
          <a:p>
            <a:r>
              <a:rPr lang="zh-TW" altLang="en-US" dirty="0"/>
              <a:t>用完餐後，請將廚餘統一倒入同一個餐桶內</a:t>
            </a:r>
            <a:r>
              <a:rPr lang="en-US" altLang="zh-TW" dirty="0"/>
              <a:t>(</a:t>
            </a:r>
            <a:r>
              <a:rPr lang="zh-TW" altLang="en-US" dirty="0">
                <a:solidFill>
                  <a:srgbClr val="FF0000"/>
                </a:solidFill>
              </a:rPr>
              <a:t>請勿將廚餘放在飯桶中</a:t>
            </a:r>
            <a:r>
              <a:rPr lang="en-US" altLang="zh-TW" dirty="0"/>
              <a:t>)</a:t>
            </a:r>
            <a:r>
              <a:rPr lang="zh-TW" altLang="en-US" dirty="0"/>
              <a:t>，在</a:t>
            </a:r>
            <a:r>
              <a:rPr lang="en-US" altLang="zh-TW" dirty="0"/>
              <a:t>12:20</a:t>
            </a:r>
            <a:r>
              <a:rPr lang="zh-TW" altLang="en-US" dirty="0"/>
              <a:t>鐘響後，由抬餐同學將餐桶連同廚餘一起抬到</a:t>
            </a:r>
            <a:r>
              <a:rPr lang="en-US" altLang="zh-TW" dirty="0"/>
              <a:t>1F</a:t>
            </a:r>
            <a:r>
              <a:rPr lang="zh-TW" altLang="en-US" dirty="0"/>
              <a:t>學務處前，交給午餐供餐人員。</a:t>
            </a:r>
          </a:p>
        </p:txBody>
      </p:sp>
      <p:pic>
        <p:nvPicPr>
          <p:cNvPr id="8" name="圖片 7" descr="1662015949250.jpg"/>
          <p:cNvPicPr>
            <a:picLocks noChangeAspect="1"/>
          </p:cNvPicPr>
          <p:nvPr/>
        </p:nvPicPr>
        <p:blipFill>
          <a:blip r:embed="rId2" cstate="print"/>
          <a:srcRect t="22348"/>
          <a:stretch>
            <a:fillRect/>
          </a:stretch>
        </p:blipFill>
        <p:spPr>
          <a:xfrm>
            <a:off x="899592" y="2996952"/>
            <a:ext cx="4176464" cy="3185120"/>
          </a:xfrm>
          <a:prstGeom prst="rect">
            <a:avLst/>
          </a:prstGeom>
        </p:spPr>
      </p:pic>
      <p:pic>
        <p:nvPicPr>
          <p:cNvPr id="9" name="圖片 8" descr="P_20220824_1227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068960"/>
            <a:ext cx="3552395" cy="30243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沉穩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357</Words>
  <Application>Microsoft Office PowerPoint</Application>
  <PresentationFormat>如螢幕大小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午餐注意事項</vt:lpstr>
      <vt:lpstr>抬餐桶注意事項</vt:lpstr>
      <vt:lpstr>一年級抬餐位置</vt:lpstr>
      <vt:lpstr>一年級抬餐位置</vt:lpstr>
      <vt:lpstr>抬餐桶注意事項</vt:lpstr>
      <vt:lpstr>班級內打菜及用餐注意事項</vt:lpstr>
      <vt:lpstr>班級內打菜及用餐注意事項</vt:lpstr>
      <vt:lpstr>班級內打菜及用餐注意事項</vt:lpstr>
      <vt:lpstr>用餐後</vt:lpstr>
      <vt:lpstr>午餐教育影片觀賞及省思</vt:lpstr>
      <vt:lpstr>午餐教育相關影片</vt:lpstr>
      <vt:lpstr>學習良好用餐禮儀 落實衛生好習慣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Administrator</dc:creator>
  <cp:lastModifiedBy>student</cp:lastModifiedBy>
  <cp:revision>53</cp:revision>
  <dcterms:created xsi:type="dcterms:W3CDTF">2022-08-12T07:27:08Z</dcterms:created>
  <dcterms:modified xsi:type="dcterms:W3CDTF">2025-08-19T08:59:39Z</dcterms:modified>
</cp:coreProperties>
</file>